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3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8" r:id="rId10"/>
    <p:sldId id="266" r:id="rId11"/>
    <p:sldId id="267" r:id="rId12"/>
    <p:sldId id="281" r:id="rId13"/>
    <p:sldId id="265" r:id="rId14"/>
    <p:sldId id="269" r:id="rId15"/>
    <p:sldId id="286" r:id="rId16"/>
    <p:sldId id="287" r:id="rId17"/>
    <p:sldId id="288" r:id="rId18"/>
    <p:sldId id="292" r:id="rId19"/>
    <p:sldId id="295" r:id="rId20"/>
    <p:sldId id="289" r:id="rId21"/>
    <p:sldId id="293" r:id="rId22"/>
    <p:sldId id="294" r:id="rId23"/>
    <p:sldId id="290" r:id="rId24"/>
    <p:sldId id="291" r:id="rId25"/>
    <p:sldId id="282" r:id="rId26"/>
    <p:sldId id="283" r:id="rId27"/>
    <p:sldId id="284" r:id="rId28"/>
    <p:sldId id="296" r:id="rId29"/>
    <p:sldId id="277" r:id="rId30"/>
    <p:sldId id="285" r:id="rId31"/>
    <p:sldId id="27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24" autoAdjust="0"/>
    <p:restoredTop sz="93867" autoAdjust="0"/>
  </p:normalViewPr>
  <p:slideViewPr>
    <p:cSldViewPr>
      <p:cViewPr varScale="1">
        <p:scale>
          <a:sx n="67" d="100"/>
          <a:sy n="67" d="100"/>
        </p:scale>
        <p:origin x="132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87AEF-39BC-4B5E-A86F-805D8ED78200}" type="datetimeFigureOut">
              <a:rPr lang="en-US" smtClean="0"/>
              <a:t>12/3/2017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E6E52-9427-449D-9874-A13BBD81B5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135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482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02756" indent="-270291" defTabSz="911482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081164" indent="-216233" defTabSz="911482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513629" indent="-216233" defTabSz="911482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1946095" indent="-216233" defTabSz="911482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378560" indent="-216233" defTabSz="91148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11026" indent="-216233" defTabSz="91148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243491" indent="-216233" defTabSz="91148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675957" indent="-216233" defTabSz="91148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C7D976F-5461-45EC-B01D-7AC012654F4C}" type="slidenum">
              <a:rPr lang="en-US">
                <a:solidFill>
                  <a:prstClr val="black"/>
                </a:solidFill>
              </a:rPr>
              <a:pPr eaLnBrk="1" hangingPunct="1"/>
              <a:t>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code in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E6E52-9427-449D-9874-A13BBD81B5E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64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Agile development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E6E52-9427-449D-9874-A13BBD81B5E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67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SLACK </a:t>
            </a:r>
          </a:p>
          <a:p>
            <a:endParaRPr lang="en-US" dirty="0"/>
          </a:p>
          <a:p>
            <a:r>
              <a:rPr lang="en-US" dirty="0"/>
              <a:t>Query database</a:t>
            </a:r>
          </a:p>
          <a:p>
            <a:endParaRPr lang="en-US" dirty="0"/>
          </a:p>
          <a:p>
            <a:r>
              <a:rPr lang="en-US" dirty="0"/>
              <a:t>Database Lab, Tutoring</a:t>
            </a:r>
            <a:r>
              <a:rPr lang="en-US" baseline="0" dirty="0"/>
              <a:t> not clear </a:t>
            </a:r>
          </a:p>
          <a:p>
            <a:endParaRPr lang="en-US" baseline="0" dirty="0"/>
          </a:p>
          <a:p>
            <a:r>
              <a:rPr lang="en-US" baseline="0" dirty="0"/>
              <a:t>Why using lab why include lab , </a:t>
            </a:r>
          </a:p>
          <a:p>
            <a:endParaRPr lang="en-US" baseline="0" dirty="0"/>
          </a:p>
          <a:p>
            <a:r>
              <a:rPr lang="en-US" baseline="0" dirty="0"/>
              <a:t>Class Diagram</a:t>
            </a:r>
          </a:p>
          <a:p>
            <a:endParaRPr lang="en-US" baseline="0" dirty="0"/>
          </a:p>
          <a:p>
            <a:r>
              <a:rPr lang="en-US" baseline="0" dirty="0"/>
              <a:t>Sequence Diagram</a:t>
            </a:r>
          </a:p>
          <a:p>
            <a:endParaRPr lang="en-US" baseline="0" dirty="0"/>
          </a:p>
          <a:p>
            <a:r>
              <a:rPr lang="en-US" baseline="0" dirty="0"/>
              <a:t>Object on top </a:t>
            </a:r>
          </a:p>
          <a:p>
            <a:endParaRPr lang="en-US" baseline="0" dirty="0"/>
          </a:p>
          <a:p>
            <a:r>
              <a:rPr lang="en-US" baseline="0" dirty="0"/>
              <a:t>Write DB Connect</a:t>
            </a:r>
          </a:p>
          <a:p>
            <a:endParaRPr lang="en-US" baseline="0" dirty="0"/>
          </a:p>
          <a:p>
            <a:r>
              <a:rPr lang="en-US" baseline="0" dirty="0"/>
              <a:t>Object coming from class</a:t>
            </a:r>
          </a:p>
          <a:p>
            <a:endParaRPr lang="en-US" baseline="0" dirty="0"/>
          </a:p>
          <a:p>
            <a:r>
              <a:rPr lang="en-US" baseline="0" dirty="0"/>
              <a:t>Make sure design </a:t>
            </a:r>
          </a:p>
          <a:p>
            <a:endParaRPr lang="en-US" baseline="0" dirty="0"/>
          </a:p>
          <a:p>
            <a:r>
              <a:rPr lang="en-US" baseline="0" dirty="0"/>
              <a:t>Final </a:t>
            </a:r>
            <a:r>
              <a:rPr lang="en-US" baseline="0" dirty="0" err="1"/>
              <a:t>Multiplte</a:t>
            </a:r>
            <a:r>
              <a:rPr lang="en-US" baseline="0" dirty="0"/>
              <a:t> slides </a:t>
            </a:r>
          </a:p>
          <a:p>
            <a:endParaRPr lang="en-US" baseline="0" dirty="0"/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the code create database on presentation 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E6E52-9427-449D-9874-A13BBD81B5E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439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effectLst/>
              </a:rPr>
              <a:t>inquiries ??? Why need this one??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E6E52-9427-449D-9874-A13BBD81B5E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851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SLACK </a:t>
            </a:r>
          </a:p>
          <a:p>
            <a:endParaRPr lang="en-US" dirty="0"/>
          </a:p>
          <a:p>
            <a:r>
              <a:rPr lang="en-US" dirty="0"/>
              <a:t>Query database</a:t>
            </a:r>
          </a:p>
          <a:p>
            <a:endParaRPr lang="en-US" dirty="0"/>
          </a:p>
          <a:p>
            <a:r>
              <a:rPr lang="en-US" dirty="0"/>
              <a:t>Database Lab, Tutoring</a:t>
            </a:r>
            <a:r>
              <a:rPr lang="en-US" baseline="0" dirty="0"/>
              <a:t> not clear </a:t>
            </a:r>
          </a:p>
          <a:p>
            <a:endParaRPr lang="en-US" baseline="0" dirty="0"/>
          </a:p>
          <a:p>
            <a:r>
              <a:rPr lang="en-US" baseline="0" dirty="0"/>
              <a:t>Why using lab why include lab , </a:t>
            </a:r>
          </a:p>
          <a:p>
            <a:endParaRPr lang="en-US" baseline="0" dirty="0"/>
          </a:p>
          <a:p>
            <a:r>
              <a:rPr lang="en-US" baseline="0" dirty="0"/>
              <a:t>Class Diagram</a:t>
            </a:r>
          </a:p>
          <a:p>
            <a:endParaRPr lang="en-US" baseline="0" dirty="0"/>
          </a:p>
          <a:p>
            <a:r>
              <a:rPr lang="en-US" baseline="0" dirty="0"/>
              <a:t>Sequence Diagram</a:t>
            </a:r>
          </a:p>
          <a:p>
            <a:endParaRPr lang="en-US" baseline="0" dirty="0"/>
          </a:p>
          <a:p>
            <a:r>
              <a:rPr lang="en-US" baseline="0" dirty="0"/>
              <a:t>Object on top </a:t>
            </a:r>
          </a:p>
          <a:p>
            <a:endParaRPr lang="en-US" baseline="0" dirty="0"/>
          </a:p>
          <a:p>
            <a:r>
              <a:rPr lang="en-US" baseline="0" dirty="0"/>
              <a:t>Write DB Connect</a:t>
            </a:r>
          </a:p>
          <a:p>
            <a:endParaRPr lang="en-US" baseline="0" dirty="0"/>
          </a:p>
          <a:p>
            <a:r>
              <a:rPr lang="en-US" baseline="0" dirty="0"/>
              <a:t>Object coming from class</a:t>
            </a:r>
          </a:p>
          <a:p>
            <a:endParaRPr lang="en-US" baseline="0" dirty="0"/>
          </a:p>
          <a:p>
            <a:r>
              <a:rPr lang="en-US" baseline="0" dirty="0"/>
              <a:t>Make sure design </a:t>
            </a:r>
          </a:p>
          <a:p>
            <a:endParaRPr lang="en-US" baseline="0" dirty="0"/>
          </a:p>
          <a:p>
            <a:r>
              <a:rPr lang="en-US" baseline="0" dirty="0"/>
              <a:t>Final </a:t>
            </a:r>
            <a:r>
              <a:rPr lang="en-US" baseline="0" dirty="0" err="1"/>
              <a:t>Multiplte</a:t>
            </a:r>
            <a:r>
              <a:rPr lang="en-US" baseline="0" dirty="0"/>
              <a:t> slides </a:t>
            </a:r>
          </a:p>
          <a:p>
            <a:endParaRPr lang="en-US" baseline="0" dirty="0"/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the code create database on presentation 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E6E52-9427-449D-9874-A13BBD81B5E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89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Incldue</a:t>
            </a:r>
            <a:r>
              <a:rPr lang="en-US" dirty="0"/>
              <a:t> everything</a:t>
            </a:r>
            <a:r>
              <a:rPr lang="en-US" baseline="0" dirty="0"/>
              <a:t> in project diagram.</a:t>
            </a:r>
          </a:p>
          <a:p>
            <a:endParaRPr lang="en-US" baseline="0" dirty="0"/>
          </a:p>
          <a:p>
            <a:r>
              <a:rPr lang="en-US" baseline="0" dirty="0"/>
              <a:t>12 step</a:t>
            </a:r>
          </a:p>
          <a:p>
            <a:endParaRPr lang="en-US" baseline="0" dirty="0"/>
          </a:p>
          <a:p>
            <a:r>
              <a:rPr lang="en-US" dirty="0" err="1"/>
              <a:t>Cyclomatic</a:t>
            </a:r>
            <a:r>
              <a:rPr lang="en-US" dirty="0"/>
              <a:t> Complexity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E6E52-9427-449D-9874-A13BBD81B5E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38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</a:t>
            </a:r>
            <a:r>
              <a:rPr lang="en-US" baseline="0" dirty="0"/>
              <a:t> case diagram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E6E52-9427-449D-9874-A13BBD81B5E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67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E6E52-9427-449D-9874-A13BBD81B5E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903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</a:t>
            </a:r>
            <a:r>
              <a:rPr lang="en-US" baseline="0" dirty="0"/>
              <a:t> Object Class diagram identify classes , Send message to object ( kind of class ) How Object connect . </a:t>
            </a:r>
          </a:p>
          <a:p>
            <a:endParaRPr lang="en-US" baseline="0" dirty="0"/>
          </a:p>
          <a:p>
            <a:r>
              <a:rPr lang="en-US" baseline="0" dirty="0"/>
              <a:t>Show between Sequence Diagram and Class diagram </a:t>
            </a:r>
            <a:r>
              <a:rPr lang="en-US" baseline="0"/>
              <a:t>must comment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E6E52-9427-449D-9874-A13BBD81B5E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23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6" name="Picture 2" descr="http://www.logoserver.com/college/TroyStateTrojans2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124200"/>
            <a:ext cx="17526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 baseline="0">
                <a:solidFill>
                  <a:srgbClr val="760000"/>
                </a:solidFill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77639E-2224-4CD3-9B23-EC48A05CB27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766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39F193-170D-4F21-8BB3-DB4D1D8A29A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947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3CC14C-1F37-4266-9748-97D7C7D302D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118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58B4CA-D2F1-418A-88A0-B2DCE2ABEC5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429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3E413-ABF3-4B94-B791-C41BB2CDA9C0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21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trademarkia.com/logo-images/troy-university/troy-trojans-78723285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650" y="85725"/>
            <a:ext cx="1347788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 userDrawn="1"/>
        </p:nvCxnSpPr>
        <p:spPr>
          <a:xfrm>
            <a:off x="7613650" y="85725"/>
            <a:ext cx="0" cy="1285875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A07A96E-B40F-43A4-AD1F-69108BF84BC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114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trademarkia.com/logo-images/troy-university/troy-trojans-78723285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650" y="85725"/>
            <a:ext cx="1347788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7613650" y="85725"/>
            <a:ext cx="0" cy="1362075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0C239-F11D-4334-8837-833DAE2D51B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921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trademarkia.com/logo-images/troy-university/troy-trojans-78723285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650" y="85725"/>
            <a:ext cx="1347788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7613650" y="85725"/>
            <a:ext cx="0" cy="1666875"/>
          </a:xfrm>
          <a:prstGeom prst="line">
            <a:avLst/>
          </a:prstGeom>
          <a:ln w="28575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1E2E94-2250-48F2-A61B-72638729622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712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492B9D-651D-4F79-BBA3-3C3807FC9328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40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55289-4894-44FE-AEB8-AD425F319EF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09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34639C-748F-4759-9AB5-6B3F618DCD20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683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9517D8-E4F2-4977-8ECB-C3485B79136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73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A20A2F-F9F5-4455-8E6B-EF898690DBC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066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95C636-5D5B-40B4-AF21-E0758DA97BCD}" type="slidenum">
              <a:rPr lang="en-US" altLang="en-US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03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34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35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7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36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37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38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7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39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7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40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41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42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7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43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7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44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45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46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47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7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48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7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49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50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51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7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52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7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53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54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55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56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7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57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7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58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59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60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7" cy="7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61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7" cy="7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62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63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7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817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 baseline="0">
          <a:solidFill>
            <a:srgbClr val="76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760000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" y="0"/>
            <a:ext cx="7239000" cy="2600325"/>
          </a:xfrm>
        </p:spPr>
        <p:txBody>
          <a:bodyPr/>
          <a:lstStyle/>
          <a:p>
            <a:pPr eaLnBrk="1" hangingPunct="1"/>
            <a:r>
              <a:rPr lang="en-US" sz="4000" dirty="0"/>
              <a:t>Advanced Software Engineering </a:t>
            </a:r>
            <a:br>
              <a:rPr lang="en-US" sz="4000" dirty="0"/>
            </a:br>
            <a:br>
              <a:rPr lang="en-US" sz="4000" dirty="0">
                <a:solidFill>
                  <a:srgbClr val="760000"/>
                </a:solidFill>
              </a:rPr>
            </a:br>
            <a:r>
              <a:rPr lang="en-US" sz="3600" dirty="0">
                <a:solidFill>
                  <a:srgbClr val="760000"/>
                </a:solidFill>
              </a:rPr>
              <a:t>CS 6680: </a:t>
            </a:r>
            <a:r>
              <a:rPr lang="en-US" sz="3600" dirty="0"/>
              <a:t> Android Application for </a:t>
            </a:r>
            <a:r>
              <a:rPr lang="en-US" sz="3600" i="1" dirty="0"/>
              <a:t>ESL Lab &amp; Tutor Records</a:t>
            </a:r>
            <a:endParaRPr lang="en-US" sz="3600" i="1" dirty="0">
              <a:solidFill>
                <a:srgbClr val="760000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" y="2895600"/>
            <a:ext cx="7021513" cy="2516188"/>
          </a:xfrm>
        </p:spPr>
        <p:txBody>
          <a:bodyPr>
            <a:noAutofit/>
          </a:bodyPr>
          <a:lstStyle/>
          <a:p>
            <a:pPr eaLnBrk="1" hangingPunct="1"/>
            <a:r>
              <a:rPr lang="en-US" sz="2400" dirty="0"/>
              <a:t>By</a:t>
            </a:r>
          </a:p>
          <a:p>
            <a:pPr eaLnBrk="1" hangingPunct="1"/>
            <a:r>
              <a:rPr lang="en-US" b="1" dirty="0"/>
              <a:t>Rajith </a:t>
            </a:r>
            <a:r>
              <a:rPr lang="en-US" b="1" dirty="0" err="1"/>
              <a:t>Navab</a:t>
            </a:r>
            <a:r>
              <a:rPr lang="en-US" b="1" dirty="0"/>
              <a:t>(1506873)</a:t>
            </a:r>
          </a:p>
          <a:p>
            <a:pPr eaLnBrk="1" hangingPunct="1"/>
            <a:r>
              <a:rPr lang="en-US" b="1" dirty="0" err="1"/>
              <a:t>Ganganaboina</a:t>
            </a:r>
            <a:r>
              <a:rPr lang="en-US" b="1" dirty="0"/>
              <a:t> Ashish Yadav (1484040)</a:t>
            </a:r>
            <a:endParaRPr lang="en-US" dirty="0"/>
          </a:p>
          <a:p>
            <a:pPr eaLnBrk="1" hangingPunct="1"/>
            <a:r>
              <a:rPr lang="en-US" b="1" dirty="0"/>
              <a:t>Anh Hoang (1286361)</a:t>
            </a:r>
            <a:endParaRPr lang="en-US" dirty="0"/>
          </a:p>
          <a:p>
            <a:pPr eaLnBrk="1" hangingPunct="1"/>
            <a:endParaRPr lang="en-US" sz="2000" i="1" dirty="0"/>
          </a:p>
          <a:p>
            <a:pPr eaLnBrk="1" hangingPunct="1"/>
            <a:r>
              <a:rPr lang="en-US" sz="2400" b="1" i="1" dirty="0"/>
              <a:t>Computer Science Dept.</a:t>
            </a:r>
          </a:p>
          <a:p>
            <a:pPr eaLnBrk="1" hangingPunct="1"/>
            <a:r>
              <a:rPr lang="en-US" sz="2400" b="1" i="1" dirty="0"/>
              <a:t>Troy University</a:t>
            </a:r>
          </a:p>
        </p:txBody>
      </p:sp>
    </p:spTree>
    <p:extLst>
      <p:ext uri="{BB962C8B-B14F-4D97-AF65-F5344CB8AC3E}">
        <p14:creationId xmlns:p14="http://schemas.microsoft.com/office/powerpoint/2010/main" val="216036267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D248-67E5-4342-8173-D2A2347C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487362"/>
          </a:xfrm>
        </p:spPr>
        <p:txBody>
          <a:bodyPr/>
          <a:lstStyle/>
          <a:p>
            <a:r>
              <a:rPr lang="en-US" dirty="0"/>
              <a:t>Complexity Adjustment Table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F9AA4FB-359B-4FB9-B957-0B7950DDC3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715280"/>
              </p:ext>
            </p:extLst>
          </p:nvPr>
        </p:nvGraphicFramePr>
        <p:xfrm>
          <a:off x="228600" y="609600"/>
          <a:ext cx="8762999" cy="609598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{C4B1156A-380E-4F78-BDF5-A606A8083BF9}</a:tableStyleId>
              </a:tblPr>
              <a:tblGrid>
                <a:gridCol w="529542">
                  <a:extLst>
                    <a:ext uri="{9D8B030D-6E8A-4147-A177-3AD203B41FA5}">
                      <a16:colId xmlns:a16="http://schemas.microsoft.com/office/drawing/2014/main" val="1857995002"/>
                    </a:ext>
                  </a:extLst>
                </a:gridCol>
                <a:gridCol w="7257984">
                  <a:extLst>
                    <a:ext uri="{9D8B030D-6E8A-4147-A177-3AD203B41FA5}">
                      <a16:colId xmlns:a16="http://schemas.microsoft.com/office/drawing/2014/main" val="4190945579"/>
                    </a:ext>
                  </a:extLst>
                </a:gridCol>
                <a:gridCol w="975473">
                  <a:extLst>
                    <a:ext uri="{9D8B030D-6E8A-4147-A177-3AD203B41FA5}">
                      <a16:colId xmlns:a16="http://schemas.microsoft.com/office/drawing/2014/main" val="1844878735"/>
                    </a:ext>
                  </a:extLst>
                </a:gridCol>
              </a:tblGrid>
              <a:tr h="359168">
                <a:tc>
                  <a:txBody>
                    <a:bodyPr/>
                    <a:lstStyle/>
                    <a:p>
                      <a:pPr marL="69850" marR="0" algn="l">
                        <a:spcBef>
                          <a:spcPts val="82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 algn="l">
                        <a:spcBef>
                          <a:spcPts val="82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Does the system require reliable backup and recovery?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marR="0" algn="ctr">
                        <a:spcBef>
                          <a:spcPts val="82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50164862"/>
                  </a:ext>
                </a:extLst>
              </a:tr>
              <a:tr h="356264">
                <a:tc>
                  <a:txBody>
                    <a:bodyPr/>
                    <a:lstStyle/>
                    <a:p>
                      <a:pPr marL="69850" marR="0" algn="l">
                        <a:spcBef>
                          <a:spcPts val="82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 algn="l">
                        <a:spcBef>
                          <a:spcPts val="82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Are data communications required?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marR="0" algn="ctr">
                        <a:spcBef>
                          <a:spcPts val="82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45964119"/>
                  </a:ext>
                </a:extLst>
              </a:tr>
              <a:tr h="359168">
                <a:tc>
                  <a:txBody>
                    <a:bodyPr/>
                    <a:lstStyle/>
                    <a:p>
                      <a:pPr marL="69850" marR="0" algn="l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 algn="l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Are there distributed processing functions?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marR="0" algn="ctr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20587654"/>
                  </a:ext>
                </a:extLst>
              </a:tr>
              <a:tr h="359168">
                <a:tc>
                  <a:txBody>
                    <a:bodyPr/>
                    <a:lstStyle/>
                    <a:p>
                      <a:pPr marL="69850" marR="0" algn="l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 algn="l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Is performance critical?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marR="0" algn="ctr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76282551"/>
                  </a:ext>
                </a:extLst>
              </a:tr>
              <a:tr h="359168">
                <a:tc>
                  <a:txBody>
                    <a:bodyPr/>
                    <a:lstStyle/>
                    <a:p>
                      <a:pPr marL="69850" marR="0" algn="l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78740" algn="l">
                        <a:lnSpc>
                          <a:spcPct val="98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Will the system run in an existing, heavily utilized operational environment?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marR="0" algn="ctr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03545955"/>
                  </a:ext>
                </a:extLst>
              </a:tr>
              <a:tr h="359168">
                <a:tc>
                  <a:txBody>
                    <a:bodyPr/>
                    <a:lstStyle/>
                    <a:p>
                      <a:pPr marL="69850" marR="0" algn="l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 algn="l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Does the system require on-line data entry?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marR="0" algn="ctr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3547521"/>
                  </a:ext>
                </a:extLst>
              </a:tr>
              <a:tr h="356844">
                <a:tc>
                  <a:txBody>
                    <a:bodyPr/>
                    <a:lstStyle/>
                    <a:p>
                      <a:pPr marL="69850" marR="0" algn="l">
                        <a:spcBef>
                          <a:spcPts val="82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138430" algn="l">
                        <a:lnSpc>
                          <a:spcPct val="98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Does the on-line data entry require the input transaction to be built over multiple screens or operations?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marR="0" algn="ctr">
                        <a:spcBef>
                          <a:spcPts val="82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59747460"/>
                  </a:ext>
                </a:extLst>
              </a:tr>
              <a:tr h="359168">
                <a:tc>
                  <a:txBody>
                    <a:bodyPr/>
                    <a:lstStyle/>
                    <a:p>
                      <a:pPr marL="69850" marR="0" algn="l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 algn="l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Are the master files updated on-line?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marR="0" algn="ctr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84990377"/>
                  </a:ext>
                </a:extLst>
              </a:tr>
              <a:tr h="359168">
                <a:tc>
                  <a:txBody>
                    <a:bodyPr/>
                    <a:lstStyle/>
                    <a:p>
                      <a:pPr marL="69850" marR="0" algn="l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 algn="l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Are the inputs, outputs, files or inquiries complex?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marR="0" algn="ctr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21805060"/>
                  </a:ext>
                </a:extLst>
              </a:tr>
              <a:tr h="359168">
                <a:tc>
                  <a:txBody>
                    <a:bodyPr/>
                    <a:lstStyle/>
                    <a:p>
                      <a:pPr marL="69850" marR="0" algn="l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10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 algn="l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Is the internal processing complex?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marR="0" algn="ctr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9098593"/>
                  </a:ext>
                </a:extLst>
              </a:tr>
              <a:tr h="359168">
                <a:tc>
                  <a:txBody>
                    <a:bodyPr/>
                    <a:lstStyle/>
                    <a:p>
                      <a:pPr marL="69850" marR="0" algn="l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 algn="l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Is the code to be designed reusable?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marR="0" algn="ctr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66875445"/>
                  </a:ext>
                </a:extLst>
              </a:tr>
              <a:tr h="359168">
                <a:tc>
                  <a:txBody>
                    <a:bodyPr/>
                    <a:lstStyle/>
                    <a:p>
                      <a:pPr marL="69850" marR="0" algn="l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12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 algn="l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Are conversion and installation included in the design?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marR="0" algn="ctr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41165056"/>
                  </a:ext>
                </a:extLst>
              </a:tr>
              <a:tr h="356844">
                <a:tc>
                  <a:txBody>
                    <a:bodyPr/>
                    <a:lstStyle/>
                    <a:p>
                      <a:pPr marL="69850" marR="0" algn="l">
                        <a:spcBef>
                          <a:spcPts val="82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13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248285" algn="l">
                        <a:lnSpc>
                          <a:spcPct val="98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Is the system designed for multiple installations in different organizations?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marR="0" algn="ctr">
                        <a:spcBef>
                          <a:spcPts val="82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42598754"/>
                  </a:ext>
                </a:extLst>
              </a:tr>
              <a:tr h="356844">
                <a:tc>
                  <a:txBody>
                    <a:bodyPr/>
                    <a:lstStyle/>
                    <a:p>
                      <a:pPr marL="69850" marR="0" algn="l">
                        <a:spcBef>
                          <a:spcPts val="82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248285" algn="l">
                        <a:lnSpc>
                          <a:spcPct val="98000"/>
                        </a:lnSpc>
                        <a:spcBef>
                          <a:spcPts val="16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marR="0" algn="ctr">
                        <a:spcBef>
                          <a:spcPts val="82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76368689"/>
                  </a:ext>
                </a:extLst>
              </a:tr>
              <a:tr h="359168">
                <a:tc>
                  <a:txBody>
                    <a:bodyPr/>
                    <a:lstStyle/>
                    <a:p>
                      <a:pPr marL="69850" marR="0" algn="l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14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88265" algn="l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Is the application designed to facilitate change and ease of use by the user?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marR="0" algn="ctr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39872534"/>
                  </a:ext>
                </a:extLst>
              </a:tr>
              <a:tr h="359168">
                <a:tc>
                  <a:txBody>
                    <a:bodyPr/>
                    <a:lstStyle/>
                    <a:p>
                      <a:pPr marL="69850" marR="0" algn="l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88265" algn="l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Total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marR="0" algn="ctr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31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04594981"/>
                  </a:ext>
                </a:extLst>
              </a:tr>
              <a:tr h="359168">
                <a:tc>
                  <a:txBody>
                    <a:bodyPr/>
                    <a:lstStyle/>
                    <a:p>
                      <a:pPr marL="69850" marR="0" algn="l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88265" algn="l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Value Adjustment Factor 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marR="0" algn="ctr">
                        <a:spcBef>
                          <a:spcPts val="845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0.96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47937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946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68350-E15A-452D-80ED-10BC68641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22238"/>
            <a:ext cx="7848600" cy="1096962"/>
          </a:xfrm>
        </p:spPr>
        <p:txBody>
          <a:bodyPr/>
          <a:lstStyle/>
          <a:p>
            <a:r>
              <a:rPr lang="en-US" sz="4800" dirty="0"/>
              <a:t>Project Estimation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6DE2263-44E7-4026-BB97-C794725E9C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2754229"/>
              </p:ext>
            </p:extLst>
          </p:nvPr>
        </p:nvGraphicFramePr>
        <p:xfrm>
          <a:off x="279918" y="1679509"/>
          <a:ext cx="8559281" cy="479748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{C4B1156A-380E-4F78-BDF5-A606A8083BF9}</a:tableStyleId>
              </a:tblPr>
              <a:tblGrid>
                <a:gridCol w="4096864">
                  <a:extLst>
                    <a:ext uri="{9D8B030D-6E8A-4147-A177-3AD203B41FA5}">
                      <a16:colId xmlns:a16="http://schemas.microsoft.com/office/drawing/2014/main" val="2881972736"/>
                    </a:ext>
                  </a:extLst>
                </a:gridCol>
                <a:gridCol w="2259789">
                  <a:extLst>
                    <a:ext uri="{9D8B030D-6E8A-4147-A177-3AD203B41FA5}">
                      <a16:colId xmlns:a16="http://schemas.microsoft.com/office/drawing/2014/main" val="2485344335"/>
                    </a:ext>
                  </a:extLst>
                </a:gridCol>
                <a:gridCol w="2202628">
                  <a:extLst>
                    <a:ext uri="{9D8B030D-6E8A-4147-A177-3AD203B41FA5}">
                      <a16:colId xmlns:a16="http://schemas.microsoft.com/office/drawing/2014/main" val="2642948187"/>
                    </a:ext>
                  </a:extLst>
                </a:gridCol>
              </a:tblGrid>
              <a:tr h="707826">
                <a:tc>
                  <a:txBody>
                    <a:bodyPr/>
                    <a:lstStyle/>
                    <a:p>
                      <a:pPr marL="69850" marR="0" algn="l">
                        <a:lnSpc>
                          <a:spcPts val="128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Function point estimated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59690" algn="r">
                        <a:lnSpc>
                          <a:spcPts val="128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37.44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0034226"/>
                  </a:ext>
                </a:extLst>
              </a:tr>
              <a:tr h="1239292">
                <a:tc>
                  <a:txBody>
                    <a:bodyPr/>
                    <a:lstStyle/>
                    <a:p>
                      <a:pPr marL="69850" marR="0" algn="l">
                        <a:lnSpc>
                          <a:spcPts val="1355"/>
                        </a:lnSpc>
                        <a:spcBef>
                          <a:spcPts val="5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Labor rate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59690" algn="r">
                        <a:lnSpc>
                          <a:spcPts val="130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$1,200.00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0" algn="l">
                        <a:lnSpc>
                          <a:spcPts val="130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/person/month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16799624"/>
                  </a:ext>
                </a:extLst>
              </a:tr>
              <a:tr h="707826">
                <a:tc>
                  <a:txBody>
                    <a:bodyPr/>
                    <a:lstStyle/>
                    <a:p>
                      <a:pPr marL="69850" marR="0" algn="l">
                        <a:lnSpc>
                          <a:spcPts val="1355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Time needed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59690" algn="r">
                        <a:lnSpc>
                          <a:spcPts val="128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3.57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0" algn="l">
                        <a:lnSpc>
                          <a:spcPts val="128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months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101218961"/>
                  </a:ext>
                </a:extLst>
              </a:tr>
              <a:tr h="717359">
                <a:tc>
                  <a:txBody>
                    <a:bodyPr/>
                    <a:lstStyle/>
                    <a:p>
                      <a:pPr marL="69850" marR="0" algn="l">
                        <a:lnSpc>
                          <a:spcPts val="1355"/>
                        </a:lnSpc>
                        <a:spcBef>
                          <a:spcPts val="5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Money needed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59690" algn="r">
                        <a:lnSpc>
                          <a:spcPts val="1285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$4278.14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38205710"/>
                  </a:ext>
                </a:extLst>
              </a:tr>
              <a:tr h="717359">
                <a:tc>
                  <a:txBody>
                    <a:bodyPr/>
                    <a:lstStyle/>
                    <a:p>
                      <a:pPr marL="69850" marR="0" algn="l">
                        <a:lnSpc>
                          <a:spcPts val="130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Team member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59690" algn="r">
                        <a:lnSpc>
                          <a:spcPts val="130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0" algn="l">
                        <a:lnSpc>
                          <a:spcPts val="130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people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52617760"/>
                  </a:ext>
                </a:extLst>
              </a:tr>
              <a:tr h="707826">
                <a:tc>
                  <a:txBody>
                    <a:bodyPr/>
                    <a:lstStyle/>
                    <a:p>
                      <a:pPr marL="69850" marR="0" algn="l">
                        <a:lnSpc>
                          <a:spcPts val="1355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Time to do project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59690" algn="r">
                        <a:lnSpc>
                          <a:spcPts val="128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2.16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marR="0" algn="l">
                        <a:lnSpc>
                          <a:spcPts val="128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months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68132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836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EA3D7-D07D-4A8E-915B-4A884A5B1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22238"/>
            <a:ext cx="7848600" cy="1295400"/>
          </a:xfrm>
        </p:spPr>
        <p:txBody>
          <a:bodyPr/>
          <a:lstStyle/>
          <a:p>
            <a:r>
              <a:rPr lang="en-US" dirty="0"/>
              <a:t>Project Cost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07A54A8-29C3-4E3A-964D-40E079DC0F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211449"/>
              </p:ext>
            </p:extLst>
          </p:nvPr>
        </p:nvGraphicFramePr>
        <p:xfrm>
          <a:off x="152400" y="1417638"/>
          <a:ext cx="8839200" cy="52117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{C4B1156A-380E-4F78-BDF5-A606A8083BF9}</a:tableStyleId>
              </a:tblPr>
              <a:tblGrid>
                <a:gridCol w="5008800">
                  <a:extLst>
                    <a:ext uri="{9D8B030D-6E8A-4147-A177-3AD203B41FA5}">
                      <a16:colId xmlns:a16="http://schemas.microsoft.com/office/drawing/2014/main" val="3524541681"/>
                    </a:ext>
                  </a:extLst>
                </a:gridCol>
                <a:gridCol w="2530517">
                  <a:extLst>
                    <a:ext uri="{9D8B030D-6E8A-4147-A177-3AD203B41FA5}">
                      <a16:colId xmlns:a16="http://schemas.microsoft.com/office/drawing/2014/main" val="3137906940"/>
                    </a:ext>
                  </a:extLst>
                </a:gridCol>
                <a:gridCol w="1299883">
                  <a:extLst>
                    <a:ext uri="{9D8B030D-6E8A-4147-A177-3AD203B41FA5}">
                      <a16:colId xmlns:a16="http://schemas.microsoft.com/office/drawing/2014/main" val="2912016118"/>
                    </a:ext>
                  </a:extLst>
                </a:gridCol>
              </a:tblGrid>
              <a:tr h="1593248">
                <a:tc>
                  <a:txBody>
                    <a:bodyPr/>
                    <a:lstStyle/>
                    <a:p>
                      <a:pPr marL="66675" marR="0">
                        <a:lnSpc>
                          <a:spcPts val="12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Cost per LOC</a:t>
                      </a:r>
                      <a:endParaRPr lang="en-US" sz="1100" dirty="0">
                        <a:effectLst/>
                      </a:endParaRPr>
                    </a:p>
                    <a:p>
                      <a:pPr marL="66675" marR="0">
                        <a:lnSpc>
                          <a:spcPts val="12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2865" algn="r">
                        <a:lnSpc>
                          <a:spcPts val="12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$1.40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marR="0">
                        <a:lnSpc>
                          <a:spcPts val="12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/line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92522020"/>
                  </a:ext>
                </a:extLst>
              </a:tr>
              <a:tr h="983527">
                <a:tc>
                  <a:txBody>
                    <a:bodyPr/>
                    <a:lstStyle/>
                    <a:p>
                      <a:pPr marL="66675" marR="0">
                        <a:lnSpc>
                          <a:spcPts val="1285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Total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2865" algn="r">
                        <a:lnSpc>
                          <a:spcPts val="1285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$3639.00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85539415"/>
                  </a:ext>
                </a:extLst>
              </a:tr>
              <a:tr h="848711">
                <a:tc>
                  <a:txBody>
                    <a:bodyPr/>
                    <a:lstStyle/>
                    <a:p>
                      <a:pPr marL="66675" marR="0">
                        <a:lnSpc>
                          <a:spcPts val="12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Total time for 1 person to do the project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2865" algn="r">
                        <a:lnSpc>
                          <a:spcPts val="12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marR="0">
                        <a:lnSpc>
                          <a:spcPts val="12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months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29390180"/>
                  </a:ext>
                </a:extLst>
              </a:tr>
              <a:tr h="937566">
                <a:tc>
                  <a:txBody>
                    <a:bodyPr/>
                    <a:lstStyle/>
                    <a:p>
                      <a:pPr marL="66675" marR="0">
                        <a:lnSpc>
                          <a:spcPts val="1285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Team member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2865" algn="r">
                        <a:lnSpc>
                          <a:spcPts val="1285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marR="0">
                        <a:lnSpc>
                          <a:spcPts val="1285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people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03931148"/>
                  </a:ext>
                </a:extLst>
              </a:tr>
              <a:tr h="848711">
                <a:tc>
                  <a:txBody>
                    <a:bodyPr/>
                    <a:lstStyle/>
                    <a:p>
                      <a:pPr marL="66675" marR="0">
                        <a:lnSpc>
                          <a:spcPts val="128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Total time to code for the project as a team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2865" algn="r">
                        <a:lnSpc>
                          <a:spcPts val="128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marR="0">
                        <a:lnSpc>
                          <a:spcPts val="128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months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05356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0891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5029-993E-4EA6-9B02-3E629AED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22238"/>
            <a:ext cx="7924800" cy="1477962"/>
          </a:xfrm>
        </p:spPr>
        <p:txBody>
          <a:bodyPr/>
          <a:lstStyle/>
          <a:p>
            <a:br>
              <a:rPr lang="en-US" b="0" dirty="0"/>
            </a:br>
            <a:br>
              <a:rPr lang="en-US" dirty="0"/>
            </a:br>
            <a:r>
              <a:rPr lang="en-US" dirty="0"/>
              <a:t>Function points based estimation</a:t>
            </a:r>
            <a:br>
              <a:rPr lang="en-US" b="0" dirty="0"/>
            </a:br>
            <a:r>
              <a:rPr lang="en-US" sz="4800" dirty="0"/>
              <a:t>Data Flow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9" y="1600200"/>
            <a:ext cx="9144000" cy="524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6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5C3D2-8A76-4D88-B1AD-F2E9B757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7467600" cy="808038"/>
          </a:xfrm>
        </p:spPr>
        <p:txBody>
          <a:bodyPr/>
          <a:lstStyle/>
          <a:p>
            <a:r>
              <a:rPr lang="en-US" sz="4800" dirty="0"/>
              <a:t>Project Schedule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3320D01-88EE-4788-86BB-C42D45550B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256889"/>
              </p:ext>
            </p:extLst>
          </p:nvPr>
        </p:nvGraphicFramePr>
        <p:xfrm>
          <a:off x="114300" y="1240455"/>
          <a:ext cx="8915399" cy="5617545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1248428">
                  <a:extLst>
                    <a:ext uri="{9D8B030D-6E8A-4147-A177-3AD203B41FA5}">
                      <a16:colId xmlns:a16="http://schemas.microsoft.com/office/drawing/2014/main" val="763634372"/>
                    </a:ext>
                  </a:extLst>
                </a:gridCol>
                <a:gridCol w="1595277">
                  <a:extLst>
                    <a:ext uri="{9D8B030D-6E8A-4147-A177-3AD203B41FA5}">
                      <a16:colId xmlns:a16="http://schemas.microsoft.com/office/drawing/2014/main" val="5953755"/>
                    </a:ext>
                  </a:extLst>
                </a:gridCol>
                <a:gridCol w="1658094">
                  <a:extLst>
                    <a:ext uri="{9D8B030D-6E8A-4147-A177-3AD203B41FA5}">
                      <a16:colId xmlns:a16="http://schemas.microsoft.com/office/drawing/2014/main" val="3936912493"/>
                    </a:ext>
                  </a:extLst>
                </a:gridCol>
                <a:gridCol w="1449378">
                  <a:extLst>
                    <a:ext uri="{9D8B030D-6E8A-4147-A177-3AD203B41FA5}">
                      <a16:colId xmlns:a16="http://schemas.microsoft.com/office/drawing/2014/main" val="734089176"/>
                    </a:ext>
                  </a:extLst>
                </a:gridCol>
                <a:gridCol w="1372089">
                  <a:extLst>
                    <a:ext uri="{9D8B030D-6E8A-4147-A177-3AD203B41FA5}">
                      <a16:colId xmlns:a16="http://schemas.microsoft.com/office/drawing/2014/main" val="67574382"/>
                    </a:ext>
                  </a:extLst>
                </a:gridCol>
                <a:gridCol w="1592133">
                  <a:extLst>
                    <a:ext uri="{9D8B030D-6E8A-4147-A177-3AD203B41FA5}">
                      <a16:colId xmlns:a16="http://schemas.microsoft.com/office/drawing/2014/main" val="2367953079"/>
                    </a:ext>
                  </a:extLst>
                </a:gridCol>
              </a:tblGrid>
              <a:tr h="63864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Task Name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Start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End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Duration (days)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Dependency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53626818"/>
                  </a:ext>
                </a:extLst>
              </a:tr>
              <a:tr h="458319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Database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9/1/2017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9/10/2017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6067254"/>
                  </a:ext>
                </a:extLst>
              </a:tr>
              <a:tr h="494496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Director Page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9/10/2017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9/15/2017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473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Add Tutor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9/15/2017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9/18/2017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1333188"/>
                  </a:ext>
                </a:extLst>
              </a:tr>
              <a:tr h="49065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Add Student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9/18/2017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9/20/2017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2,1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6658184"/>
                  </a:ext>
                </a:extLst>
              </a:tr>
              <a:tr h="486804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Delete Student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9/20/2017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9/25/2017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7223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Edit Tutor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9/25/2017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9/30/2017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87556305"/>
                  </a:ext>
                </a:extLst>
              </a:tr>
              <a:tr h="463773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Delete Tutor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10/1/2017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10/4/2017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8557512"/>
                  </a:ext>
                </a:extLst>
              </a:tr>
              <a:tr h="49995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Report View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10/4/2017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10/24/2017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1032644"/>
                  </a:ext>
                </a:extLst>
              </a:tr>
              <a:tr h="536127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Graph View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10/24/2017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11/10/2017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7502826"/>
                  </a:ext>
                </a:extLst>
              </a:tr>
              <a:tr h="572304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 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Test Phase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11/25/2017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12/01/2017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3198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512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8C37-BE9D-47A2-8B21-ACB472BC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22238"/>
            <a:ext cx="5105400" cy="792162"/>
          </a:xfrm>
        </p:spPr>
        <p:txBody>
          <a:bodyPr/>
          <a:lstStyle/>
          <a:p>
            <a:r>
              <a:rPr lang="en-US" dirty="0"/>
              <a:t>Project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44BA-7B45-4813-92F8-5AC462A2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800" y="1719262"/>
            <a:ext cx="2362200" cy="551973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1.Database</a:t>
            </a:r>
          </a:p>
          <a:p>
            <a:pPr marL="0" indent="0">
              <a:buNone/>
            </a:pPr>
            <a:r>
              <a:rPr lang="en-US" sz="2400" dirty="0"/>
              <a:t>2.Director Page</a:t>
            </a:r>
          </a:p>
          <a:p>
            <a:pPr marL="0" indent="0">
              <a:buNone/>
            </a:pPr>
            <a:r>
              <a:rPr lang="en-US" sz="2400" dirty="0"/>
              <a:t>3.Add Tutor</a:t>
            </a:r>
          </a:p>
          <a:p>
            <a:pPr marL="0" indent="0">
              <a:buNone/>
            </a:pPr>
            <a:r>
              <a:rPr lang="en-US" sz="2400" dirty="0"/>
              <a:t>4.Add student</a:t>
            </a:r>
          </a:p>
          <a:p>
            <a:pPr marL="0" indent="0">
              <a:buNone/>
            </a:pPr>
            <a:r>
              <a:rPr lang="en-US" sz="2400" dirty="0"/>
              <a:t>5.Delete Student</a:t>
            </a:r>
          </a:p>
          <a:p>
            <a:pPr marL="0" indent="0">
              <a:buNone/>
            </a:pPr>
            <a:r>
              <a:rPr lang="en-US" sz="2400" dirty="0"/>
              <a:t>6.Edit tutor</a:t>
            </a:r>
          </a:p>
          <a:p>
            <a:pPr marL="0" indent="0">
              <a:buNone/>
            </a:pPr>
            <a:r>
              <a:rPr lang="en-US" sz="2400" dirty="0"/>
              <a:t>7.Delete tutor</a:t>
            </a:r>
          </a:p>
          <a:p>
            <a:pPr marL="0" indent="0">
              <a:buNone/>
            </a:pPr>
            <a:r>
              <a:rPr lang="en-US" sz="2400" dirty="0"/>
              <a:t>8.Report View</a:t>
            </a:r>
          </a:p>
          <a:p>
            <a:pPr marL="0" indent="0">
              <a:buNone/>
            </a:pPr>
            <a:r>
              <a:rPr lang="en-US" sz="2400" dirty="0"/>
              <a:t>9.Graph View</a:t>
            </a:r>
          </a:p>
          <a:p>
            <a:pPr marL="0" indent="0">
              <a:buNone/>
            </a:pPr>
            <a:r>
              <a:rPr lang="en-US" sz="2400" dirty="0"/>
              <a:t>10.Test Phase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8B24A-12EE-4D77-BAA3-F566CBC95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6629400" cy="566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12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391400" cy="731838"/>
          </a:xfrm>
        </p:spPr>
        <p:txBody>
          <a:bodyPr/>
          <a:lstStyle/>
          <a:p>
            <a:r>
              <a:rPr lang="en-US" dirty="0"/>
              <a:t>Use Cases Diagram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41A7C-9A96-4F24-8F00-7CBCB631F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13" y="1066800"/>
            <a:ext cx="6860558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55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827977-C5CC-405B-A0FE-D7374674F06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962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88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20C4-B070-4A51-8F2F-B25739276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6629400" cy="655638"/>
          </a:xfrm>
        </p:spPr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12275-0335-4B60-A62B-21B78F653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81000"/>
            <a:ext cx="6324600" cy="55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09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1F07B-0534-48FC-89C2-08D31339C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46865"/>
            <a:ext cx="7162800" cy="808038"/>
          </a:xfrm>
        </p:spPr>
        <p:txBody>
          <a:bodyPr/>
          <a:lstStyle/>
          <a:p>
            <a:r>
              <a:rPr lang="en-US" dirty="0"/>
              <a:t>Cont..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A6263-78AF-4582-AE77-345BB55D2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43000"/>
            <a:ext cx="7083511" cy="547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55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22238"/>
            <a:ext cx="7772400" cy="1477962"/>
          </a:xfrm>
        </p:spPr>
        <p:txBody>
          <a:bodyPr/>
          <a:lstStyle/>
          <a:p>
            <a:r>
              <a:rPr lang="en-US" sz="4800" dirty="0"/>
              <a:t>Contents</a:t>
            </a:r>
            <a:endParaRPr lang="en-US" sz="4800" dirty="0">
              <a:solidFill>
                <a:srgbClr val="760000"/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Introduction </a:t>
            </a:r>
          </a:p>
          <a:p>
            <a:pPr marL="514350" indent="-514350">
              <a:buAutoNum type="arabicPeriod"/>
            </a:pPr>
            <a:r>
              <a:rPr lang="en-US" dirty="0"/>
              <a:t>Software Requirements </a:t>
            </a:r>
          </a:p>
          <a:p>
            <a:pPr marL="514350" indent="-514350">
              <a:buAutoNum type="arabicPeriod"/>
            </a:pPr>
            <a:r>
              <a:rPr lang="en-US" dirty="0"/>
              <a:t>System features </a:t>
            </a:r>
          </a:p>
          <a:p>
            <a:pPr marL="514350" indent="-514350">
              <a:buAutoNum type="arabicPeriod"/>
            </a:pPr>
            <a:r>
              <a:rPr lang="en-US" dirty="0"/>
              <a:t>Feasibility and Cost estimation </a:t>
            </a:r>
          </a:p>
          <a:p>
            <a:pPr marL="514350" indent="-514350">
              <a:buAutoNum type="arabicPeriod"/>
            </a:pPr>
            <a:r>
              <a:rPr lang="en-US" dirty="0"/>
              <a:t>Project Schedule </a:t>
            </a:r>
          </a:p>
          <a:p>
            <a:pPr marL="514350" indent="-514350">
              <a:buAutoNum type="arabicPeriod"/>
            </a:pPr>
            <a:r>
              <a:rPr lang="en-US" dirty="0"/>
              <a:t>Models and Diagrams </a:t>
            </a:r>
          </a:p>
          <a:p>
            <a:pPr marL="514350" indent="-514350">
              <a:buAutoNum type="arabicPeriod"/>
            </a:pPr>
            <a:r>
              <a:rPr lang="en-US" dirty="0"/>
              <a:t>Demo Application</a:t>
            </a:r>
          </a:p>
        </p:txBody>
      </p:sp>
    </p:spTree>
    <p:extLst>
      <p:ext uri="{BB962C8B-B14F-4D97-AF65-F5344CB8AC3E}">
        <p14:creationId xmlns:p14="http://schemas.microsoft.com/office/powerpoint/2010/main" val="2214011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7E308-F94E-4D9F-B529-28189DA1A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14600"/>
            <a:ext cx="8523143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128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0197-D548-4B49-95DB-098E54CF1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0D5E7-F0CC-4BBD-9429-B0A464342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9" y="2133600"/>
            <a:ext cx="8654902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53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7DB0D-34F5-4F78-8B90-E565FF9DB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8D074-74E8-4611-8FF8-00FFAB320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9" y="2438400"/>
            <a:ext cx="869258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9" y="1417638"/>
            <a:ext cx="8883041" cy="5440362"/>
          </a:xfrm>
        </p:spPr>
      </p:pic>
    </p:spTree>
    <p:extLst>
      <p:ext uri="{BB962C8B-B14F-4D97-AF65-F5344CB8AC3E}">
        <p14:creationId xmlns:p14="http://schemas.microsoft.com/office/powerpoint/2010/main" val="1837320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219200"/>
            <a:ext cx="3198971" cy="5453280"/>
          </a:xfrm>
        </p:spPr>
      </p:pic>
    </p:spTree>
    <p:extLst>
      <p:ext uri="{BB962C8B-B14F-4D97-AF65-F5344CB8AC3E}">
        <p14:creationId xmlns:p14="http://schemas.microsoft.com/office/powerpoint/2010/main" val="2023282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Box Testing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9262"/>
            <a:ext cx="9144000" cy="5144033"/>
          </a:xfrm>
        </p:spPr>
      </p:pic>
    </p:spTree>
    <p:extLst>
      <p:ext uri="{BB962C8B-B14F-4D97-AF65-F5344CB8AC3E}">
        <p14:creationId xmlns:p14="http://schemas.microsoft.com/office/powerpoint/2010/main" val="2060215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Cyclomatic</a:t>
            </a:r>
            <a:r>
              <a:rPr lang="en-US" dirty="0"/>
              <a:t>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00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4419600" cy="457200"/>
          </a:xfrm>
        </p:spPr>
        <p:txBody>
          <a:bodyPr/>
          <a:lstStyle/>
          <a:p>
            <a:r>
              <a:rPr lang="en-US" dirty="0"/>
              <a:t>Black Box For Tutor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482519-E81B-4EBF-B2B7-4FD60F475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504491"/>
              </p:ext>
            </p:extLst>
          </p:nvPr>
        </p:nvGraphicFramePr>
        <p:xfrm>
          <a:off x="590550" y="1295400"/>
          <a:ext cx="7543801" cy="19758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963062421"/>
                    </a:ext>
                  </a:extLst>
                </a:gridCol>
                <a:gridCol w="1957388">
                  <a:extLst>
                    <a:ext uri="{9D8B030D-6E8A-4147-A177-3AD203B41FA5}">
                      <a16:colId xmlns:a16="http://schemas.microsoft.com/office/drawing/2014/main" val="3515926271"/>
                    </a:ext>
                  </a:extLst>
                </a:gridCol>
                <a:gridCol w="1791653">
                  <a:extLst>
                    <a:ext uri="{9D8B030D-6E8A-4147-A177-3AD203B41FA5}">
                      <a16:colId xmlns:a16="http://schemas.microsoft.com/office/drawing/2014/main" val="948380658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875437001"/>
                    </a:ext>
                  </a:extLst>
                </a:gridCol>
              </a:tblGrid>
              <a:tr h="218661">
                <a:tc>
                  <a:txBody>
                    <a:bodyPr/>
                    <a:lstStyle/>
                    <a:p>
                      <a:r>
                        <a:rPr lang="en-US" dirty="0"/>
                        <a:t>Test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Pass/Fail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800583"/>
                  </a:ext>
                </a:extLst>
              </a:tr>
              <a:tr h="695739">
                <a:tc>
                  <a:txBody>
                    <a:bodyPr/>
                    <a:lstStyle/>
                    <a:p>
                      <a:r>
                        <a:rPr lang="en-US" dirty="0"/>
                        <a:t>When Tutor Name is empty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Please enter Tutor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Please enter Tutor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949733"/>
                  </a:ext>
                </a:extLst>
              </a:tr>
              <a:tr h="403087">
                <a:tc>
                  <a:txBody>
                    <a:bodyPr/>
                    <a:lstStyle/>
                    <a:p>
                      <a:r>
                        <a:rPr lang="en-US" dirty="0"/>
                        <a:t>When Subject is empty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Please enter Subject Name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Please enter Subject Name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4649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CDE6F9E-4D9D-40D0-ACA4-0B51F5A9A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3505200"/>
            <a:ext cx="3124200" cy="3232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9FCA0E-5854-412B-801E-F0C013D7A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3467100"/>
            <a:ext cx="3124200" cy="331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34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44F8A-3F55-4C16-9A15-1E73140F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7315200" cy="690563"/>
          </a:xfrm>
        </p:spPr>
        <p:txBody>
          <a:bodyPr/>
          <a:lstStyle/>
          <a:p>
            <a:r>
              <a:rPr lang="en-US" dirty="0"/>
              <a:t>Black Box For Delete User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96E843-DF33-4836-AA9E-5A5901E73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874189"/>
              </p:ext>
            </p:extLst>
          </p:nvPr>
        </p:nvGraphicFramePr>
        <p:xfrm>
          <a:off x="457200" y="1276350"/>
          <a:ext cx="7543801" cy="14645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963062421"/>
                    </a:ext>
                  </a:extLst>
                </a:gridCol>
                <a:gridCol w="1957388">
                  <a:extLst>
                    <a:ext uri="{9D8B030D-6E8A-4147-A177-3AD203B41FA5}">
                      <a16:colId xmlns:a16="http://schemas.microsoft.com/office/drawing/2014/main" val="3515926271"/>
                    </a:ext>
                  </a:extLst>
                </a:gridCol>
                <a:gridCol w="1791653">
                  <a:extLst>
                    <a:ext uri="{9D8B030D-6E8A-4147-A177-3AD203B41FA5}">
                      <a16:colId xmlns:a16="http://schemas.microsoft.com/office/drawing/2014/main" val="948380658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875437001"/>
                    </a:ext>
                  </a:extLst>
                </a:gridCol>
              </a:tblGrid>
              <a:tr h="218661">
                <a:tc>
                  <a:txBody>
                    <a:bodyPr/>
                    <a:lstStyle/>
                    <a:p>
                      <a:r>
                        <a:rPr lang="en-US"/>
                        <a:t>Test 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Pass/Fail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800583"/>
                  </a:ext>
                </a:extLst>
              </a:tr>
              <a:tr h="69573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949733"/>
                  </a:ext>
                </a:extLst>
              </a:tr>
              <a:tr h="4030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4649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6DFC860-8C55-43DC-9998-BDBA23708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48577"/>
            <a:ext cx="2794000" cy="3314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450456-32C3-4D1A-BD25-7B3049A62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348578"/>
            <a:ext cx="2667001" cy="341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99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2514600"/>
            <a:ext cx="8001000" cy="3690937"/>
          </a:xfrm>
        </p:spPr>
        <p:txBody>
          <a:bodyPr/>
          <a:lstStyle/>
          <a:p>
            <a:r>
              <a:rPr lang="en-US" sz="3600" dirty="0"/>
              <a:t>Tutor module  </a:t>
            </a:r>
          </a:p>
          <a:p>
            <a:r>
              <a:rPr lang="en-US" sz="3600" dirty="0"/>
              <a:t>Rating for Students</a:t>
            </a:r>
          </a:p>
          <a:p>
            <a:r>
              <a:rPr lang="en-US" sz="3600" dirty="0"/>
              <a:t>Appointment with Tutor</a:t>
            </a:r>
          </a:p>
          <a:p>
            <a:r>
              <a:rPr lang="en-US" sz="3600" dirty="0"/>
              <a:t>Schedule Tutor Appointment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81985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57200"/>
            <a:ext cx="8467725" cy="1143000"/>
          </a:xfrm>
        </p:spPr>
        <p:txBody>
          <a:bodyPr/>
          <a:lstStyle/>
          <a:p>
            <a:pPr eaLnBrk="1" hangingPunct="1"/>
            <a:r>
              <a:rPr lang="en-US" sz="3600" dirty="0">
                <a:solidFill>
                  <a:srgbClr val="C00000"/>
                </a:solidFill>
              </a:rPr>
              <a:t>Introduction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828800"/>
            <a:ext cx="8458200" cy="4953000"/>
          </a:xfrm>
        </p:spPr>
        <p:txBody>
          <a:bodyPr/>
          <a:lstStyle/>
          <a:p>
            <a:pPr eaLnBrk="1" hangingPunct="1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</a:rPr>
              <a:t>Purpose</a:t>
            </a:r>
          </a:p>
          <a:p>
            <a:pPr algn="just" eaLnBrk="1" hangingPunct="1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ESL student record is a unique application specifically designed for Troy University’s ESL department. This app will maintain the records of the ESL computer lab and tutoring room.</a:t>
            </a:r>
          </a:p>
          <a:p>
            <a:pPr eaLnBrk="1" hangingPunct="1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</a:rPr>
              <a:t>Brief descriptions</a:t>
            </a:r>
          </a:p>
          <a:p>
            <a:pPr algn="just" eaLnBrk="1" hangingPunct="1">
              <a:buClr>
                <a:srgbClr val="C00000"/>
              </a:buClr>
              <a:buFontTx/>
              <a:buChar char="-"/>
            </a:pPr>
            <a:r>
              <a:rPr lang="en-US" sz="2400" dirty="0"/>
              <a:t>This application will have an admin, who can access the database</a:t>
            </a:r>
            <a:r>
              <a:rPr lang="en-US" sz="2400" b="1" dirty="0">
                <a:solidFill>
                  <a:srgbClr val="C00000"/>
                </a:solidFill>
              </a:rPr>
              <a:t>.</a:t>
            </a:r>
          </a:p>
          <a:p>
            <a:pPr eaLnBrk="1" hangingPunct="1">
              <a:buClr>
                <a:srgbClr val="C00000"/>
              </a:buClr>
              <a:buFontTx/>
              <a:buChar char="-"/>
            </a:pPr>
            <a:r>
              <a:rPr lang="en-US" sz="2400" dirty="0"/>
              <a:t>He can add a student or tutor into a program.</a:t>
            </a:r>
          </a:p>
          <a:p>
            <a:pPr algn="just" eaLnBrk="1" hangingPunct="1">
              <a:buClr>
                <a:srgbClr val="C00000"/>
              </a:buClr>
              <a:buFontTx/>
              <a:buChar char="-"/>
            </a:pPr>
            <a:r>
              <a:rPr lang="en-US" sz="2400" dirty="0"/>
              <a:t>Scope of viewing the lab report or the Tutor report which includes all the details of the lab and tutoring room. </a:t>
            </a:r>
          </a:p>
          <a:p>
            <a:pPr eaLnBrk="1" hangingPunct="1">
              <a:buClr>
                <a:srgbClr val="C00000"/>
              </a:buClr>
              <a:buFontTx/>
              <a:buChar char="-"/>
            </a:pPr>
            <a:endParaRPr lang="en-US" sz="28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644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15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8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8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05766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AE2D-DC89-426C-A627-613465EDF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915DB-B857-4995-A575-9E51FCF14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Hardware Interface: An android phone or tablet with wi-fi or internet connection.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Software Interfaces: Windows Operating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Platform: Android Lollipop SDK 5.0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Software: Android Studio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Technologies Used: Java, XML   - Database Used: SQ Lite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601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F5D75-C5D7-4E7B-A3A7-6DF265926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System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DD4FA-A0B4-451B-9536-B1E67EFD7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719262"/>
            <a:ext cx="8534400" cy="5062538"/>
          </a:xfrm>
        </p:spPr>
        <p:txBody>
          <a:bodyPr/>
          <a:lstStyle/>
          <a:p>
            <a:r>
              <a:rPr lang="en-US" sz="4400" dirty="0"/>
              <a:t>View Computer Lab Report</a:t>
            </a:r>
          </a:p>
          <a:p>
            <a:r>
              <a:rPr lang="en-US" sz="4400" dirty="0"/>
              <a:t>View Tutors Report</a:t>
            </a:r>
          </a:p>
          <a:p>
            <a:r>
              <a:rPr lang="en-US" sz="4400" dirty="0"/>
              <a:t>Contacts View</a:t>
            </a:r>
          </a:p>
          <a:p>
            <a:r>
              <a:rPr lang="en-US" sz="4400" dirty="0"/>
              <a:t>Comment</a:t>
            </a:r>
          </a:p>
          <a:p>
            <a:r>
              <a:rPr lang="en-US" sz="4400" dirty="0"/>
              <a:t>Graph</a:t>
            </a:r>
          </a:p>
          <a:p>
            <a:r>
              <a:rPr lang="en-US" sz="4400" dirty="0"/>
              <a:t>Print</a:t>
            </a:r>
          </a:p>
        </p:txBody>
      </p:sp>
    </p:spTree>
    <p:extLst>
      <p:ext uri="{BB962C8B-B14F-4D97-AF65-F5344CB8AC3E}">
        <p14:creationId xmlns:p14="http://schemas.microsoft.com/office/powerpoint/2010/main" val="612079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3C270-7252-49D6-8757-D5A948B8E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Feasibility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9CE0A-815A-4C3E-AA2D-6DA0813C0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676400"/>
            <a:ext cx="8991600" cy="4724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b="1" dirty="0"/>
              <a:t>Technology</a:t>
            </a:r>
            <a:endParaRPr lang="en-US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/>
              <a:t>We used Java programming language for this application and it also has many libraries which are readily available and it supports code re-usability.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/>
              <a:t>Finance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/>
              <a:t>This project is developed for the ESL Department in the university, so head of the department accepted to spend enough budget to complete this project.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/>
              <a:t>Human Resources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We are a team of three members that have experience in java programming, SQL database.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/>
              <a:t>Time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/>
              <a:t>We need to complete the project before the next semester students comes in so that we can add students and faculty in the application before the semester starts.</a:t>
            </a:r>
          </a:p>
        </p:txBody>
      </p:sp>
    </p:spTree>
    <p:extLst>
      <p:ext uri="{BB962C8B-B14F-4D97-AF65-F5344CB8AC3E}">
        <p14:creationId xmlns:p14="http://schemas.microsoft.com/office/powerpoint/2010/main" val="1140997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32E58-F5E8-4683-9F96-525BBD85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22238"/>
            <a:ext cx="7848600" cy="1295400"/>
          </a:xfrm>
        </p:spPr>
        <p:txBody>
          <a:bodyPr/>
          <a:lstStyle/>
          <a:p>
            <a:r>
              <a:rPr lang="en-US" dirty="0"/>
              <a:t>LOC-Based Estimation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6B4AFD-EDB9-40B2-BC60-71C9157591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80517"/>
              </p:ext>
            </p:extLst>
          </p:nvPr>
        </p:nvGraphicFramePr>
        <p:xfrm>
          <a:off x="304800" y="2057400"/>
          <a:ext cx="8686800" cy="441960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{C4B1156A-380E-4F78-BDF5-A606A8083BF9}</a:tableStyleId>
              </a:tblPr>
              <a:tblGrid>
                <a:gridCol w="556252">
                  <a:extLst>
                    <a:ext uri="{9D8B030D-6E8A-4147-A177-3AD203B41FA5}">
                      <a16:colId xmlns:a16="http://schemas.microsoft.com/office/drawing/2014/main" val="3372131666"/>
                    </a:ext>
                  </a:extLst>
                </a:gridCol>
                <a:gridCol w="3270298">
                  <a:extLst>
                    <a:ext uri="{9D8B030D-6E8A-4147-A177-3AD203B41FA5}">
                      <a16:colId xmlns:a16="http://schemas.microsoft.com/office/drawing/2014/main" val="1977172497"/>
                    </a:ext>
                  </a:extLst>
                </a:gridCol>
                <a:gridCol w="2430125">
                  <a:extLst>
                    <a:ext uri="{9D8B030D-6E8A-4147-A177-3AD203B41FA5}">
                      <a16:colId xmlns:a16="http://schemas.microsoft.com/office/drawing/2014/main" val="539298841"/>
                    </a:ext>
                  </a:extLst>
                </a:gridCol>
                <a:gridCol w="2430125">
                  <a:extLst>
                    <a:ext uri="{9D8B030D-6E8A-4147-A177-3AD203B41FA5}">
                      <a16:colId xmlns:a16="http://schemas.microsoft.com/office/drawing/2014/main" val="3225569816"/>
                    </a:ext>
                  </a:extLst>
                </a:gridCol>
              </a:tblGrid>
              <a:tr h="3755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ts val="1120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Functions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marR="0">
                        <a:lnSpc>
                          <a:spcPts val="1120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Lines of code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marR="0">
                        <a:lnSpc>
                          <a:spcPts val="1120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Estimation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34819606"/>
                  </a:ext>
                </a:extLst>
              </a:tr>
              <a:tr h="381894">
                <a:tc>
                  <a:txBody>
                    <a:bodyPr/>
                    <a:lstStyle/>
                    <a:p>
                      <a:pPr marL="0" marR="62865" algn="r">
                        <a:lnSpc>
                          <a:spcPts val="1145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>
                        <a:spcBef>
                          <a:spcPts val="14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Add Student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1145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125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1145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19068091"/>
                  </a:ext>
                </a:extLst>
              </a:tr>
              <a:tr h="375571">
                <a:tc>
                  <a:txBody>
                    <a:bodyPr/>
                    <a:lstStyle/>
                    <a:p>
                      <a:pPr marL="0" marR="62865" algn="r">
                        <a:lnSpc>
                          <a:spcPts val="1120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>
                        <a:spcBef>
                          <a:spcPts val="14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Add Tutor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1120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151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1120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48342278"/>
                  </a:ext>
                </a:extLst>
              </a:tr>
              <a:tr h="381894">
                <a:tc>
                  <a:txBody>
                    <a:bodyPr/>
                    <a:lstStyle/>
                    <a:p>
                      <a:pPr marL="0" marR="62865" algn="r">
                        <a:lnSpc>
                          <a:spcPts val="1145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>
                        <a:spcBef>
                          <a:spcPts val="14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Login Function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1145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239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1145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24676594"/>
                  </a:ext>
                </a:extLst>
              </a:tr>
              <a:tr h="380630">
                <a:tc>
                  <a:txBody>
                    <a:bodyPr/>
                    <a:lstStyle/>
                    <a:p>
                      <a:pPr marL="0" marR="62865" algn="r">
                        <a:lnSpc>
                          <a:spcPts val="1145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>
                        <a:spcBef>
                          <a:spcPts val="14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Director Page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1145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1145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250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57968681"/>
                  </a:ext>
                </a:extLst>
              </a:tr>
              <a:tr h="375571">
                <a:tc>
                  <a:txBody>
                    <a:bodyPr/>
                    <a:lstStyle/>
                    <a:p>
                      <a:pPr marL="0" marR="62865" algn="r">
                        <a:lnSpc>
                          <a:spcPts val="1145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>
                        <a:spcBef>
                          <a:spcPts val="14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Lab Functionality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1145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1145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400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79127128"/>
                  </a:ext>
                </a:extLst>
              </a:tr>
              <a:tr h="380630">
                <a:tc>
                  <a:txBody>
                    <a:bodyPr/>
                    <a:lstStyle/>
                    <a:p>
                      <a:pPr marL="0" marR="62865" algn="r">
                        <a:lnSpc>
                          <a:spcPts val="1145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ts val="1145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Student Page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1145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255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1145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200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14232415"/>
                  </a:ext>
                </a:extLst>
              </a:tr>
              <a:tr h="369249">
                <a:tc>
                  <a:txBody>
                    <a:bodyPr/>
                    <a:lstStyle/>
                    <a:p>
                      <a:pPr marL="0" marR="62865" algn="r">
                        <a:lnSpc>
                          <a:spcPts val="112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ts val="112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Tutoring Functionality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112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112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500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72089011"/>
                  </a:ext>
                </a:extLst>
              </a:tr>
              <a:tr h="380630">
                <a:tc>
                  <a:txBody>
                    <a:bodyPr/>
                    <a:lstStyle/>
                    <a:p>
                      <a:pPr marL="0" marR="62865" algn="r">
                        <a:lnSpc>
                          <a:spcPts val="1145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ts val="1145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View Activity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1145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1145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9803531"/>
                  </a:ext>
                </a:extLst>
              </a:tr>
              <a:tr h="321195">
                <a:tc>
                  <a:txBody>
                    <a:bodyPr/>
                    <a:lstStyle/>
                    <a:p>
                      <a:pPr marL="0" marR="62865" algn="r">
                        <a:lnSpc>
                          <a:spcPts val="1145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ts val="1145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Report Function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1145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292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1145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47052982"/>
                  </a:ext>
                </a:extLst>
              </a:tr>
              <a:tr h="375571">
                <a:tc>
                  <a:txBody>
                    <a:bodyPr/>
                    <a:lstStyle/>
                    <a:p>
                      <a:pPr marL="0" marR="61595" algn="r">
                        <a:lnSpc>
                          <a:spcPts val="1120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ts val="1120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Database system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1120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170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1120"/>
                        </a:lnSpc>
                        <a:spcBef>
                          <a:spcPts val="265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300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11382054"/>
                  </a:ext>
                </a:extLst>
              </a:tr>
              <a:tr h="32119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0" marR="0">
                        <a:lnSpc>
                          <a:spcPts val="1145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Total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1145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2608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0325" algn="r">
                        <a:lnSpc>
                          <a:spcPts val="1145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2900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90334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87ACC00A-370C-4B76-A676-0CC20FDB8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69281" y="-57458"/>
            <a:ext cx="1993392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6979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AutoNum type="alphaUcPeriod"/>
              <a:tabLst>
                <a:tab pos="630238" algn="l"/>
              </a:tabLst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</a:t>
            </a:r>
            <a:r>
              <a:rPr kumimoji="0" lang="en-US" altLang="en-US" sz="1200" b="1" i="0" u="none" strike="noStrike" cap="none" normalizeH="0" baseline="0" bmk="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OC-Based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Estimation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AutoNum type="romanUcPeriod"/>
              <a:tabLst>
                <a:tab pos="630238" algn="l"/>
              </a:tabLst>
            </a:pP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Estimation Table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38" algn="l"/>
              </a:tabLst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40D0E7-241F-4F94-993C-9D91AB4EACEC}"/>
              </a:ext>
            </a:extLst>
          </p:cNvPr>
          <p:cNvSpPr/>
          <p:nvPr/>
        </p:nvSpPr>
        <p:spPr>
          <a:xfrm>
            <a:off x="457201" y="1597334"/>
            <a:ext cx="198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Estimation Table</a:t>
            </a:r>
          </a:p>
        </p:txBody>
      </p:sp>
    </p:spTree>
    <p:extLst>
      <p:ext uri="{BB962C8B-B14F-4D97-AF65-F5344CB8AC3E}">
        <p14:creationId xmlns:p14="http://schemas.microsoft.com/office/powerpoint/2010/main" val="27320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EA3D7-D07D-4A8E-915B-4A884A5B1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22238"/>
            <a:ext cx="7848600" cy="1295400"/>
          </a:xfrm>
        </p:spPr>
        <p:txBody>
          <a:bodyPr/>
          <a:lstStyle/>
          <a:p>
            <a:r>
              <a:rPr lang="en-US" dirty="0"/>
              <a:t>Project Estimation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07A54A8-29C3-4E3A-964D-40E079DC0F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9741282"/>
              </p:ext>
            </p:extLst>
          </p:nvPr>
        </p:nvGraphicFramePr>
        <p:xfrm>
          <a:off x="152400" y="1417638"/>
          <a:ext cx="8839200" cy="521176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{C4B1156A-380E-4F78-BDF5-A606A8083BF9}</a:tableStyleId>
              </a:tblPr>
              <a:tblGrid>
                <a:gridCol w="5008800">
                  <a:extLst>
                    <a:ext uri="{9D8B030D-6E8A-4147-A177-3AD203B41FA5}">
                      <a16:colId xmlns:a16="http://schemas.microsoft.com/office/drawing/2014/main" val="3524541681"/>
                    </a:ext>
                  </a:extLst>
                </a:gridCol>
                <a:gridCol w="2530517">
                  <a:extLst>
                    <a:ext uri="{9D8B030D-6E8A-4147-A177-3AD203B41FA5}">
                      <a16:colId xmlns:a16="http://schemas.microsoft.com/office/drawing/2014/main" val="3137906940"/>
                    </a:ext>
                  </a:extLst>
                </a:gridCol>
                <a:gridCol w="1299883">
                  <a:extLst>
                    <a:ext uri="{9D8B030D-6E8A-4147-A177-3AD203B41FA5}">
                      <a16:colId xmlns:a16="http://schemas.microsoft.com/office/drawing/2014/main" val="2912016118"/>
                    </a:ext>
                  </a:extLst>
                </a:gridCol>
              </a:tblGrid>
              <a:tr h="1593248">
                <a:tc>
                  <a:txBody>
                    <a:bodyPr/>
                    <a:lstStyle/>
                    <a:p>
                      <a:pPr marL="66675" marR="0">
                        <a:lnSpc>
                          <a:spcPts val="12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Cost per LOC</a:t>
                      </a:r>
                      <a:endParaRPr lang="en-US" sz="1100" dirty="0">
                        <a:effectLst/>
                      </a:endParaRPr>
                    </a:p>
                    <a:p>
                      <a:pPr marL="66675" marR="0">
                        <a:lnSpc>
                          <a:spcPts val="12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2865" algn="r">
                        <a:lnSpc>
                          <a:spcPts val="12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$1.40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marR="0">
                        <a:lnSpc>
                          <a:spcPts val="12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/line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92522020"/>
                  </a:ext>
                </a:extLst>
              </a:tr>
              <a:tr h="983527">
                <a:tc>
                  <a:txBody>
                    <a:bodyPr/>
                    <a:lstStyle/>
                    <a:p>
                      <a:pPr marL="66675" marR="0">
                        <a:lnSpc>
                          <a:spcPts val="1285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Total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2865" algn="r">
                        <a:lnSpc>
                          <a:spcPts val="1285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$3700.00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85539415"/>
                  </a:ext>
                </a:extLst>
              </a:tr>
              <a:tr h="848711">
                <a:tc>
                  <a:txBody>
                    <a:bodyPr/>
                    <a:lstStyle/>
                    <a:p>
                      <a:pPr marL="66675" marR="0">
                        <a:lnSpc>
                          <a:spcPts val="12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Total time for 1 person to do the project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2865" algn="r">
                        <a:lnSpc>
                          <a:spcPts val="12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marR="0">
                        <a:lnSpc>
                          <a:spcPts val="12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months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29390180"/>
                  </a:ext>
                </a:extLst>
              </a:tr>
              <a:tr h="937566">
                <a:tc>
                  <a:txBody>
                    <a:bodyPr/>
                    <a:lstStyle/>
                    <a:p>
                      <a:pPr marL="66675" marR="0">
                        <a:lnSpc>
                          <a:spcPts val="1285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Team member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2865" algn="r">
                        <a:lnSpc>
                          <a:spcPts val="1285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marR="0">
                        <a:lnSpc>
                          <a:spcPts val="1285"/>
                        </a:lnSpc>
                        <a:spcBef>
                          <a:spcPts val="15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people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03931148"/>
                  </a:ext>
                </a:extLst>
              </a:tr>
              <a:tr h="848711">
                <a:tc>
                  <a:txBody>
                    <a:bodyPr/>
                    <a:lstStyle/>
                    <a:p>
                      <a:pPr marL="66675" marR="0">
                        <a:lnSpc>
                          <a:spcPts val="128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Total time to code for the project as a team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62865" algn="r">
                        <a:lnSpc>
                          <a:spcPts val="128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6675" marR="0">
                        <a:lnSpc>
                          <a:spcPts val="128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months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05356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8005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A779-FB76-4978-AEC1-F9DEFC34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22238"/>
            <a:ext cx="7772400" cy="1173162"/>
          </a:xfrm>
        </p:spPr>
        <p:txBody>
          <a:bodyPr/>
          <a:lstStyle/>
          <a:p>
            <a:r>
              <a:rPr lang="en-US" sz="4800" dirty="0"/>
              <a:t>Function Point Count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E3E7AF9-968E-4667-AFB7-9B626DFF6D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68361"/>
              </p:ext>
            </p:extLst>
          </p:nvPr>
        </p:nvGraphicFramePr>
        <p:xfrm>
          <a:off x="152400" y="1524001"/>
          <a:ext cx="8839201" cy="522821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{C4B1156A-380E-4F78-BDF5-A606A8083BF9}</a:tableStyleId>
              </a:tblPr>
              <a:tblGrid>
                <a:gridCol w="4860144">
                  <a:extLst>
                    <a:ext uri="{9D8B030D-6E8A-4147-A177-3AD203B41FA5}">
                      <a16:colId xmlns:a16="http://schemas.microsoft.com/office/drawing/2014/main" val="1905486437"/>
                    </a:ext>
                  </a:extLst>
                </a:gridCol>
                <a:gridCol w="979738">
                  <a:extLst>
                    <a:ext uri="{9D8B030D-6E8A-4147-A177-3AD203B41FA5}">
                      <a16:colId xmlns:a16="http://schemas.microsoft.com/office/drawing/2014/main" val="242362173"/>
                    </a:ext>
                  </a:extLst>
                </a:gridCol>
                <a:gridCol w="1475279">
                  <a:extLst>
                    <a:ext uri="{9D8B030D-6E8A-4147-A177-3AD203B41FA5}">
                      <a16:colId xmlns:a16="http://schemas.microsoft.com/office/drawing/2014/main" val="2791854690"/>
                    </a:ext>
                  </a:extLst>
                </a:gridCol>
                <a:gridCol w="1524040">
                  <a:extLst>
                    <a:ext uri="{9D8B030D-6E8A-4147-A177-3AD203B41FA5}">
                      <a16:colId xmlns:a16="http://schemas.microsoft.com/office/drawing/2014/main" val="4160645369"/>
                    </a:ext>
                  </a:extLst>
                </a:gridCol>
              </a:tblGrid>
              <a:tr h="165163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</a:endParaRPr>
                    </a:p>
                    <a:p>
                      <a:pPr marL="32766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Function Point Base Estimation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57150" marR="5270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Count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7485" marR="0" indent="-97790" algn="l">
                        <a:lnSpc>
                          <a:spcPts val="136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Weighing</a:t>
                      </a:r>
                      <a:endParaRPr lang="en-US" sz="1100" dirty="0">
                        <a:effectLst/>
                      </a:endParaRPr>
                    </a:p>
                    <a:p>
                      <a:pPr marL="92075" marR="83185" indent="-635" algn="ctr">
                        <a:lnSpc>
                          <a:spcPts val="137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Factor (Simple)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095" marR="120015" algn="ctr">
                        <a:spcBef>
                          <a:spcPts val="6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FP</a:t>
                      </a:r>
                      <a:endParaRPr lang="en-US" sz="1100" dirty="0">
                        <a:effectLst/>
                      </a:endParaRPr>
                    </a:p>
                    <a:p>
                      <a:pPr marL="125095" marR="120015" algn="ctr"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Estimate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60541760"/>
                  </a:ext>
                </a:extLst>
              </a:tr>
              <a:tr h="631160">
                <a:tc>
                  <a:txBody>
                    <a:bodyPr/>
                    <a:lstStyle/>
                    <a:p>
                      <a:pPr marL="66675" marR="0" algn="l">
                        <a:lnSpc>
                          <a:spcPts val="1285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Number of external inputs (EIs)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" marR="0" algn="ctr">
                        <a:lnSpc>
                          <a:spcPts val="1285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 marR="0" algn="ctr">
                        <a:lnSpc>
                          <a:spcPts val="1285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095" marR="120015" algn="ctr">
                        <a:lnSpc>
                          <a:spcPts val="1285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46527521"/>
                  </a:ext>
                </a:extLst>
              </a:tr>
              <a:tr h="591835">
                <a:tc>
                  <a:txBody>
                    <a:bodyPr/>
                    <a:lstStyle/>
                    <a:p>
                      <a:pPr marL="66675" marR="0" algn="l">
                        <a:lnSpc>
                          <a:spcPts val="130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Number of external outputs (EOs)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" marR="0" algn="ctr">
                        <a:lnSpc>
                          <a:spcPts val="130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 marR="0" algn="ctr">
                        <a:lnSpc>
                          <a:spcPts val="130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095" marR="120015" algn="ctr">
                        <a:lnSpc>
                          <a:spcPts val="130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71802873"/>
                  </a:ext>
                </a:extLst>
              </a:tr>
              <a:tr h="583972">
                <a:tc>
                  <a:txBody>
                    <a:bodyPr/>
                    <a:lstStyle/>
                    <a:p>
                      <a:pPr marL="66675" marR="0" algn="l">
                        <a:lnSpc>
                          <a:spcPts val="128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Number of external inquiries (EQs)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" marR="0" algn="ctr">
                        <a:lnSpc>
                          <a:spcPts val="128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 marR="0" algn="ctr">
                        <a:lnSpc>
                          <a:spcPts val="128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095" marR="120015" algn="ctr">
                        <a:lnSpc>
                          <a:spcPts val="128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21973599"/>
                  </a:ext>
                </a:extLst>
              </a:tr>
              <a:tr h="593801">
                <a:tc>
                  <a:txBody>
                    <a:bodyPr/>
                    <a:lstStyle/>
                    <a:p>
                      <a:pPr marL="66675" marR="0" algn="l">
                        <a:lnSpc>
                          <a:spcPts val="130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Number of internal logical files (ILFs)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" marR="0" algn="ctr">
                        <a:lnSpc>
                          <a:spcPts val="130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4485" marR="316865" algn="ctr">
                        <a:lnSpc>
                          <a:spcPts val="130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095" marR="120015" algn="ctr">
                        <a:lnSpc>
                          <a:spcPts val="130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95385138"/>
                  </a:ext>
                </a:extLst>
              </a:tr>
              <a:tr h="591835">
                <a:tc>
                  <a:txBody>
                    <a:bodyPr/>
                    <a:lstStyle/>
                    <a:p>
                      <a:pPr marL="66675" marR="0" algn="l">
                        <a:lnSpc>
                          <a:spcPts val="130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Number of external interface files (EIFs)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" marR="0" algn="ctr">
                        <a:lnSpc>
                          <a:spcPts val="130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20" marR="0" algn="ctr">
                        <a:lnSpc>
                          <a:spcPts val="130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marR="0" algn="ctr">
                        <a:lnSpc>
                          <a:spcPts val="130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56768623"/>
                  </a:ext>
                </a:extLst>
              </a:tr>
              <a:tr h="583972">
                <a:tc>
                  <a:txBody>
                    <a:bodyPr/>
                    <a:lstStyle/>
                    <a:p>
                      <a:pPr marL="1172210" marR="1170305" algn="ctr">
                        <a:lnSpc>
                          <a:spcPts val="128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Total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095" marR="120015" algn="ctr">
                        <a:lnSpc>
                          <a:spcPts val="1285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0047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913551"/>
      </p:ext>
    </p:extLst>
  </p:cSld>
  <p:clrMapOvr>
    <a:masterClrMapping/>
  </p:clrMapOvr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4266</TotalTime>
  <Words>1053</Words>
  <Application>Microsoft Office PowerPoint</Application>
  <PresentationFormat>On-screen Show (4:3)</PresentationFormat>
  <Paragraphs>433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Times New Roman</vt:lpstr>
      <vt:lpstr>Wingdings</vt:lpstr>
      <vt:lpstr>Network</vt:lpstr>
      <vt:lpstr>Advanced Software Engineering   CS 6680:  Android Application for ESL Lab &amp; Tutor Records</vt:lpstr>
      <vt:lpstr>Contents</vt:lpstr>
      <vt:lpstr>Introduction</vt:lpstr>
      <vt:lpstr>Software requirements</vt:lpstr>
      <vt:lpstr>System Features</vt:lpstr>
      <vt:lpstr>Feasibility Study</vt:lpstr>
      <vt:lpstr>LOC-Based Estimation</vt:lpstr>
      <vt:lpstr>Project Estimation</vt:lpstr>
      <vt:lpstr>Function Point Count</vt:lpstr>
      <vt:lpstr>Complexity Adjustment Table</vt:lpstr>
      <vt:lpstr>Project Estimation</vt:lpstr>
      <vt:lpstr>Project Cost</vt:lpstr>
      <vt:lpstr>  Function points based estimation Data Flow Diagram</vt:lpstr>
      <vt:lpstr>Project Schedule</vt:lpstr>
      <vt:lpstr>Project Schedule</vt:lpstr>
      <vt:lpstr>Use Cases Diagram </vt:lpstr>
      <vt:lpstr>Class Diagram</vt:lpstr>
      <vt:lpstr>Cont.</vt:lpstr>
      <vt:lpstr>Cont..</vt:lpstr>
      <vt:lpstr>Sequence Diagram</vt:lpstr>
      <vt:lpstr>Cont.</vt:lpstr>
      <vt:lpstr>Cont.</vt:lpstr>
      <vt:lpstr>ER Diagram</vt:lpstr>
      <vt:lpstr>Code</vt:lpstr>
      <vt:lpstr>White Box Testing</vt:lpstr>
      <vt:lpstr>Cyclomatic Graph</vt:lpstr>
      <vt:lpstr>Black Box For Tutor</vt:lpstr>
      <vt:lpstr>Black Box For Delete User</vt:lpstr>
      <vt:lpstr>Future work</vt:lpstr>
      <vt:lpstr>Demo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System Principles CS 6650: Insert Topic</dc:title>
  <dc:creator>TheLogicalAvenger</dc:creator>
  <cp:lastModifiedBy>Ashish Yadav Ganganaboina</cp:lastModifiedBy>
  <cp:revision>133</cp:revision>
  <dcterms:created xsi:type="dcterms:W3CDTF">2014-08-13T18:59:06Z</dcterms:created>
  <dcterms:modified xsi:type="dcterms:W3CDTF">2017-12-03T20:28:52Z</dcterms:modified>
</cp:coreProperties>
</file>